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12"/>
  </p:notesMasterIdLst>
  <p:handoutMasterIdLst>
    <p:handoutMasterId r:id="rId13"/>
  </p:handoutMasterIdLst>
  <p:sldIdLst>
    <p:sldId id="348" r:id="rId2"/>
    <p:sldId id="11009" r:id="rId3"/>
    <p:sldId id="11010" r:id="rId4"/>
    <p:sldId id="11011" r:id="rId5"/>
    <p:sldId id="11012" r:id="rId6"/>
    <p:sldId id="11013" r:id="rId7"/>
    <p:sldId id="11014" r:id="rId8"/>
    <p:sldId id="11015" r:id="rId9"/>
    <p:sldId id="10988" r:id="rId10"/>
    <p:sldId id="10997"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E9740A"/>
    <a:srgbClr val="21A5A2"/>
    <a:srgbClr val="2799F6"/>
    <a:srgbClr val="F5F5F5"/>
    <a:srgbClr val="00000F"/>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4"/>
  </p:normalViewPr>
  <p:slideViewPr>
    <p:cSldViewPr snapToGrid="0">
      <p:cViewPr varScale="1">
        <p:scale>
          <a:sx n="118" d="100"/>
          <a:sy n="118" d="100"/>
        </p:scale>
        <p:origin x="224" y="80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Hoffswell" userId="f4cca191-3507-4441-8e1e-42b26ab56cad" providerId="ADAL" clId="{0D5D19F9-02F4-0741-A2CC-5F9233D79336}"/>
    <pc:docChg chg="modSld">
      <pc:chgData name="Jane Hoffswell" userId="f4cca191-3507-4441-8e1e-42b26ab56cad" providerId="ADAL" clId="{0D5D19F9-02F4-0741-A2CC-5F9233D79336}" dt="2023-05-26T22:26:51.826" v="40" actId="20577"/>
      <pc:docMkLst>
        <pc:docMk/>
      </pc:docMkLst>
      <pc:sldChg chg="modSp mod">
        <pc:chgData name="Jane Hoffswell" userId="f4cca191-3507-4441-8e1e-42b26ab56cad" providerId="ADAL" clId="{0D5D19F9-02F4-0741-A2CC-5F9233D79336}" dt="2023-05-26T22:26:51.826" v="40" actId="20577"/>
        <pc:sldMkLst>
          <pc:docMk/>
          <pc:sldMk cId="3070198230" sldId="11014"/>
        </pc:sldMkLst>
        <pc:spChg chg="mod">
          <ac:chgData name="Jane Hoffswell" userId="f4cca191-3507-4441-8e1e-42b26ab56cad" providerId="ADAL" clId="{0D5D19F9-02F4-0741-A2CC-5F9233D79336}" dt="2023-05-26T22:26:51.826" v="40" actId="20577"/>
          <ac:spMkLst>
            <pc:docMk/>
            <pc:sldMk cId="3070198230" sldId="11014"/>
            <ac:spMk id="3" creationId="{EDDCD35E-851B-73EF-DD81-9D8BAD2B246D}"/>
          </ac:spMkLst>
        </pc:spChg>
      </pc:sldChg>
    </pc:docChg>
  </pc:docChgLst>
  <pc:docChgLst>
    <pc:chgData name="Jane Hoffswell" userId="S::jhoffs@adobe.com::f4cca191-3507-4441-8e1e-42b26ab56cad" providerId="AD" clId="Web-{C3B266F5-05CD-677C-73E9-FCA7AB48BBD5}"/>
    <pc:docChg chg="modSld">
      <pc:chgData name="Jane Hoffswell" userId="S::jhoffs@adobe.com::f4cca191-3507-4441-8e1e-42b26ab56cad" providerId="AD" clId="Web-{C3B266F5-05CD-677C-73E9-FCA7AB48BBD5}" dt="2023-05-08T21:43:49.690" v="26" actId="20577"/>
      <pc:docMkLst>
        <pc:docMk/>
      </pc:docMkLst>
      <pc:sldChg chg="modSp">
        <pc:chgData name="Jane Hoffswell" userId="S::jhoffs@adobe.com::f4cca191-3507-4441-8e1e-42b26ab56cad" providerId="AD" clId="Web-{C3B266F5-05CD-677C-73E9-FCA7AB48BBD5}" dt="2023-05-08T21:42:38.751" v="7" actId="20577"/>
        <pc:sldMkLst>
          <pc:docMk/>
          <pc:sldMk cId="62304927" sldId="11012"/>
        </pc:sldMkLst>
        <pc:spChg chg="mod">
          <ac:chgData name="Jane Hoffswell" userId="S::jhoffs@adobe.com::f4cca191-3507-4441-8e1e-42b26ab56cad" providerId="AD" clId="Web-{C3B266F5-05CD-677C-73E9-FCA7AB48BBD5}" dt="2023-05-08T21:42:38.751" v="7" actId="20577"/>
          <ac:spMkLst>
            <pc:docMk/>
            <pc:sldMk cId="62304927" sldId="11012"/>
            <ac:spMk id="3" creationId="{EEB3BED1-38F6-E006-33BB-24BDF29CDF4C}"/>
          </ac:spMkLst>
        </pc:spChg>
      </pc:sldChg>
      <pc:sldChg chg="modSp">
        <pc:chgData name="Jane Hoffswell" userId="S::jhoffs@adobe.com::f4cca191-3507-4441-8e1e-42b26ab56cad" providerId="AD" clId="Web-{C3B266F5-05CD-677C-73E9-FCA7AB48BBD5}" dt="2023-05-08T21:43:49.690" v="26" actId="20577"/>
        <pc:sldMkLst>
          <pc:docMk/>
          <pc:sldMk cId="2165900099" sldId="11015"/>
        </pc:sldMkLst>
        <pc:spChg chg="mod">
          <ac:chgData name="Jane Hoffswell" userId="S::jhoffs@adobe.com::f4cca191-3507-4441-8e1e-42b26ab56cad" providerId="AD" clId="Web-{C3B266F5-05CD-677C-73E9-FCA7AB48BBD5}" dt="2023-05-08T21:43:49.690" v="26" actId="20577"/>
          <ac:spMkLst>
            <pc:docMk/>
            <pc:sldMk cId="2165900099" sldId="11015"/>
            <ac:spMk id="3" creationId="{EEB3BED1-38F6-E006-33BB-24BDF29CDF4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5/26/23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5/26/23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Community Zh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CAF57-5B53-F942-8D22-096F06AFB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E4FF2873-131A-1347-9F57-A38728A9867A}"/>
              </a:ext>
            </a:extLst>
          </p:cNvPr>
          <p:cNvPicPr>
            <a:picLocks noChangeAspect="1"/>
          </p:cNvPicPr>
          <p:nvPr userDrawn="1"/>
        </p:nvPicPr>
        <p:blipFill>
          <a:blip r:embed="rId4"/>
          <a:stretch>
            <a:fillRect/>
          </a:stretch>
        </p:blipFill>
        <p:spPr>
          <a:xfrm>
            <a:off x="9862850" y="6057433"/>
            <a:ext cx="1924370" cy="512064"/>
          </a:xfrm>
          <a:prstGeom prst="rect">
            <a:avLst/>
          </a:prstGeom>
        </p:spPr>
      </p:pic>
    </p:spTree>
    <p:extLst>
      <p:ext uri="{BB962C8B-B14F-4D97-AF65-F5344CB8AC3E}">
        <p14:creationId xmlns:p14="http://schemas.microsoft.com/office/powerpoint/2010/main" val="107183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Community Mue Studi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5B728-772D-BF4C-8ABF-95F0C3F427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1" y="0"/>
            <a:ext cx="5024944"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8" name="Picture 7">
            <a:extLst>
              <a:ext uri="{FF2B5EF4-FFF2-40B4-BE49-F238E27FC236}">
                <a16:creationId xmlns:a16="http://schemas.microsoft.com/office/drawing/2014/main" id="{AFE76FAC-AB4A-2C40-B392-342681D519EC}"/>
              </a:ext>
            </a:extLst>
          </p:cNvPr>
          <p:cNvPicPr>
            <a:picLocks noChangeAspect="1"/>
          </p:cNvPicPr>
          <p:nvPr userDrawn="1"/>
        </p:nvPicPr>
        <p:blipFill>
          <a:blip r:embed="rId4"/>
          <a:stretch>
            <a:fillRect/>
          </a:stretch>
        </p:blipFill>
        <p:spPr>
          <a:xfrm>
            <a:off x="10110623" y="6057433"/>
            <a:ext cx="1676597" cy="512064"/>
          </a:xfrm>
          <a:prstGeom prst="rect">
            <a:avLst/>
          </a:prstGeom>
        </p:spPr>
      </p:pic>
    </p:spTree>
    <p:extLst>
      <p:ext uri="{BB962C8B-B14F-4D97-AF65-F5344CB8AC3E}">
        <p14:creationId xmlns:p14="http://schemas.microsoft.com/office/powerpoint/2010/main" val="3082509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407132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d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mmunity Beach">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593F6C-B2CF-514C-A9AD-1D28A63192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281" y="0"/>
            <a:ext cx="5021544" cy="6858000"/>
          </a:xfrm>
          <a:custGeom>
            <a:avLst/>
            <a:gdLst>
              <a:gd name="connsiteX0" fmla="*/ 2829127 w 5021544"/>
              <a:gd name="connsiteY0" fmla="*/ 0 h 6858000"/>
              <a:gd name="connsiteX1" fmla="*/ 5021544 w 5021544"/>
              <a:gd name="connsiteY1" fmla="*/ 0 h 6858000"/>
              <a:gd name="connsiteX2" fmla="*/ 5021544 w 5021544"/>
              <a:gd name="connsiteY2" fmla="*/ 6858000 h 6858000"/>
              <a:gd name="connsiteX3" fmla="*/ 0 w 5021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1544" h="6858000">
                <a:moveTo>
                  <a:pt x="2829127" y="0"/>
                </a:moveTo>
                <a:lnTo>
                  <a:pt x="5021544" y="0"/>
                </a:lnTo>
                <a:lnTo>
                  <a:pt x="5021544"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8156B284-503E-D34E-A176-E3C1D978E7AA}"/>
              </a:ext>
            </a:extLst>
          </p:cNvPr>
          <p:cNvPicPr>
            <a:picLocks noChangeAspect="1"/>
          </p:cNvPicPr>
          <p:nvPr userDrawn="1"/>
        </p:nvPicPr>
        <p:blipFill>
          <a:blip r:embed="rId4"/>
          <a:stretch>
            <a:fillRect/>
          </a:stretch>
        </p:blipFill>
        <p:spPr>
          <a:xfrm>
            <a:off x="9469531" y="6059934"/>
            <a:ext cx="2317689" cy="509563"/>
          </a:xfrm>
          <a:prstGeom prst="rect">
            <a:avLst/>
          </a:prstGeom>
        </p:spPr>
      </p:pic>
    </p:spTree>
    <p:extLst>
      <p:ext uri="{BB962C8B-B14F-4D97-AF65-F5344CB8AC3E}">
        <p14:creationId xmlns:p14="http://schemas.microsoft.com/office/powerpoint/2010/main" val="141753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Community Zucco">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9" name="Picture 8">
            <a:extLst>
              <a:ext uri="{FF2B5EF4-FFF2-40B4-BE49-F238E27FC236}">
                <a16:creationId xmlns:a16="http://schemas.microsoft.com/office/drawing/2014/main" id="{FDCDAD4C-5C7D-B947-81B1-B2588678F2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357"/>
            <a:ext cx="5024942" cy="6857286"/>
          </a:xfrm>
          <a:custGeom>
            <a:avLst/>
            <a:gdLst>
              <a:gd name="connsiteX0" fmla="*/ 2829128 w 5036783"/>
              <a:gd name="connsiteY0" fmla="*/ 0 h 6858000"/>
              <a:gd name="connsiteX1" fmla="*/ 5036783 w 5036783"/>
              <a:gd name="connsiteY1" fmla="*/ 0 h 6858000"/>
              <a:gd name="connsiteX2" fmla="*/ 5036783 w 5036783"/>
              <a:gd name="connsiteY2" fmla="*/ 6858000 h 6858000"/>
              <a:gd name="connsiteX3" fmla="*/ 0 w 50367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6783" h="6858000">
                <a:moveTo>
                  <a:pt x="2829128" y="0"/>
                </a:moveTo>
                <a:lnTo>
                  <a:pt x="5036783" y="0"/>
                </a:lnTo>
                <a:lnTo>
                  <a:pt x="5036783" y="6858000"/>
                </a:lnTo>
                <a:lnTo>
                  <a:pt x="0" y="6858000"/>
                </a:lnTo>
                <a:close/>
              </a:path>
            </a:pathLst>
          </a:custGeom>
        </p:spPr>
      </p:pic>
      <p:pic>
        <p:nvPicPr>
          <p:cNvPr id="10" name="Picture 9">
            <a:extLst>
              <a:ext uri="{FF2B5EF4-FFF2-40B4-BE49-F238E27FC236}">
                <a16:creationId xmlns:a16="http://schemas.microsoft.com/office/drawing/2014/main" id="{70C3C284-5747-6847-8299-3FB215AA7A29}"/>
              </a:ext>
            </a:extLst>
          </p:cNvPr>
          <p:cNvPicPr>
            <a:picLocks noChangeAspect="1"/>
          </p:cNvPicPr>
          <p:nvPr userDrawn="1"/>
        </p:nvPicPr>
        <p:blipFill>
          <a:blip r:embed="rId4"/>
          <a:srcRect/>
          <a:stretch/>
        </p:blipFill>
        <p:spPr>
          <a:xfrm>
            <a:off x="10209219" y="6059933"/>
            <a:ext cx="1578001" cy="509563"/>
          </a:xfrm>
          <a:prstGeom prst="rect">
            <a:avLst/>
          </a:prstGeom>
        </p:spPr>
      </p:pic>
    </p:spTree>
    <p:extLst>
      <p:ext uri="{BB962C8B-B14F-4D97-AF65-F5344CB8AC3E}">
        <p14:creationId xmlns:p14="http://schemas.microsoft.com/office/powerpoint/2010/main" val="83017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mmunity Mercadante">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7DCE3E20-7F98-CB43-BB9F-727746592A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0"/>
            <a:ext cx="5024942" cy="6858000"/>
          </a:xfrm>
          <a:custGeom>
            <a:avLst/>
            <a:gdLst>
              <a:gd name="connsiteX0" fmla="*/ 2832526 w 5036783"/>
              <a:gd name="connsiteY0" fmla="*/ 0 h 6866238"/>
              <a:gd name="connsiteX1" fmla="*/ 5036783 w 5036783"/>
              <a:gd name="connsiteY1" fmla="*/ 0 h 6866238"/>
              <a:gd name="connsiteX2" fmla="*/ 5036783 w 5036783"/>
              <a:gd name="connsiteY2" fmla="*/ 6866238 h 6866238"/>
              <a:gd name="connsiteX3" fmla="*/ 0 w 5036783"/>
              <a:gd name="connsiteY3" fmla="*/ 6866238 h 6866238"/>
            </a:gdLst>
            <a:ahLst/>
            <a:cxnLst>
              <a:cxn ang="0">
                <a:pos x="connsiteX0" y="connsiteY0"/>
              </a:cxn>
              <a:cxn ang="0">
                <a:pos x="connsiteX1" y="connsiteY1"/>
              </a:cxn>
              <a:cxn ang="0">
                <a:pos x="connsiteX2" y="connsiteY2"/>
              </a:cxn>
              <a:cxn ang="0">
                <a:pos x="connsiteX3" y="connsiteY3"/>
              </a:cxn>
            </a:cxnLst>
            <a:rect l="l" t="t" r="r" b="b"/>
            <a:pathLst>
              <a:path w="5036783" h="6866238">
                <a:moveTo>
                  <a:pt x="2832526" y="0"/>
                </a:moveTo>
                <a:lnTo>
                  <a:pt x="5036783" y="0"/>
                </a:lnTo>
                <a:lnTo>
                  <a:pt x="5036783" y="6866238"/>
                </a:lnTo>
                <a:lnTo>
                  <a:pt x="0" y="6866238"/>
                </a:lnTo>
                <a:close/>
              </a:path>
            </a:pathLst>
          </a:custGeom>
        </p:spPr>
      </p:pic>
      <p:pic>
        <p:nvPicPr>
          <p:cNvPr id="5" name="Picture 4">
            <a:extLst>
              <a:ext uri="{FF2B5EF4-FFF2-40B4-BE49-F238E27FC236}">
                <a16:creationId xmlns:a16="http://schemas.microsoft.com/office/drawing/2014/main" id="{2AA322DA-1E14-AB48-ACDA-7DAAD73432D3}"/>
              </a:ext>
            </a:extLst>
          </p:cNvPr>
          <p:cNvPicPr>
            <a:picLocks noChangeAspect="1"/>
          </p:cNvPicPr>
          <p:nvPr userDrawn="1"/>
        </p:nvPicPr>
        <p:blipFill>
          <a:blip r:embed="rId4"/>
          <a:stretch>
            <a:fillRect/>
          </a:stretch>
        </p:blipFill>
        <p:spPr>
          <a:xfrm>
            <a:off x="9582041" y="6059934"/>
            <a:ext cx="2205179" cy="512064"/>
          </a:xfrm>
          <a:prstGeom prst="rect">
            <a:avLst/>
          </a:prstGeom>
        </p:spPr>
      </p:pic>
    </p:spTree>
    <p:extLst>
      <p:ext uri="{BB962C8B-B14F-4D97-AF65-F5344CB8AC3E}">
        <p14:creationId xmlns:p14="http://schemas.microsoft.com/office/powerpoint/2010/main" val="296874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mmunity Mot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4A6A6-DE09-414A-BAFE-90B1E42B7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6BB7A5DD-4AAC-304E-99CF-4BF75A581957}"/>
              </a:ext>
            </a:extLst>
          </p:cNvPr>
          <p:cNvPicPr>
            <a:picLocks noChangeAspect="1"/>
          </p:cNvPicPr>
          <p:nvPr userDrawn="1"/>
        </p:nvPicPr>
        <p:blipFill>
          <a:blip r:embed="rId4"/>
          <a:stretch>
            <a:fillRect/>
          </a:stretch>
        </p:blipFill>
        <p:spPr>
          <a:xfrm>
            <a:off x="10127142" y="6057433"/>
            <a:ext cx="1660078" cy="512064"/>
          </a:xfrm>
          <a:prstGeom prst="rect">
            <a:avLst/>
          </a:prstGeom>
        </p:spPr>
      </p:pic>
    </p:spTree>
    <p:extLst>
      <p:ext uri="{BB962C8B-B14F-4D97-AF65-F5344CB8AC3E}">
        <p14:creationId xmlns:p14="http://schemas.microsoft.com/office/powerpoint/2010/main" val="1160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2023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93" r:id="rId6"/>
    <p:sldLayoutId id="2147483694" r:id="rId7"/>
    <p:sldLayoutId id="2147483695" r:id="rId8"/>
    <p:sldLayoutId id="2147483696" r:id="rId9"/>
    <p:sldLayoutId id="2147483697" r:id="rId10"/>
    <p:sldLayoutId id="2147483698" r:id="rId11"/>
    <p:sldLayoutId id="2147483658" r:id="rId12"/>
    <p:sldLayoutId id="2147483676" r:id="rId13"/>
    <p:sldLayoutId id="2147483690" r:id="rId14"/>
    <p:sldLayoutId id="2147483691" r:id="rId15"/>
    <p:sldLayoutId id="2147483692" r:id="rId16"/>
    <p:sldLayoutId id="2147483685" r:id="rId17"/>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ehance.net/davyevans?tracking_source=search_users_recommended%7CDavy%20Evans"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a:t>Community Title - Beach</a:t>
            </a:r>
            <a:br>
              <a:rPr lang="en-US"/>
            </a:br>
            <a:r>
              <a:rPr lang="en-US"/>
              <a:t>Adobe Clean </a:t>
            </a:r>
            <a:r>
              <a:rPr lang="en-US" err="1"/>
              <a:t>ExtraBold</a:t>
            </a:r>
            <a:r>
              <a:rPr lang="en-US"/>
              <a:t>, 36pt</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a:latin typeface="Adobe Clean ExtraBold" panose="020B0903020404020204" pitchFamily="34" charset="0"/>
              </a:rPr>
              <a:t>Speaker Name  </a:t>
            </a:r>
          </a:p>
          <a:p>
            <a:r>
              <a:rPr lang="en-US">
                <a:latin typeface="Adobe Clean ExtraBold" panose="020B0903020404020204" pitchFamily="34" charset="0"/>
              </a:rPr>
              <a:t>Mentors: </a:t>
            </a:r>
            <a:endParaRPr lang="en-US">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4FC5B6-8153-4EBF-BF0F-4DA21ACC876B}"/>
              </a:ext>
            </a:extLst>
          </p:cNvPr>
          <p:cNvSpPr txBox="1"/>
          <p:nvPr/>
        </p:nvSpPr>
        <p:spPr>
          <a:xfrm>
            <a:off x="276319" y="326113"/>
            <a:ext cx="1297150" cy="292388"/>
          </a:xfrm>
          <a:prstGeom prst="rect">
            <a:avLst/>
          </a:prstGeom>
          <a:noFill/>
        </p:spPr>
        <p:txBody>
          <a:bodyPr wrap="none" rtlCol="0">
            <a:spAutoFit/>
          </a:bodyPr>
          <a:lstStyle/>
          <a:p>
            <a:r>
              <a:rPr lang="en-US" sz="1300" b="1">
                <a:solidFill>
                  <a:srgbClr val="FF0000"/>
                </a:solidFill>
                <a:latin typeface="Adobe Clean ExtraBold" panose="020B0503020404020204" pitchFamily="34" charset="0"/>
              </a:rPr>
              <a:t>About the artist</a:t>
            </a:r>
          </a:p>
        </p:txBody>
      </p:sp>
      <p:sp>
        <p:nvSpPr>
          <p:cNvPr id="17" name="Rectangle 16">
            <a:hlinkClick r:id="rId2"/>
            <a:extLst>
              <a:ext uri="{FF2B5EF4-FFF2-40B4-BE49-F238E27FC236}">
                <a16:creationId xmlns:a16="http://schemas.microsoft.com/office/drawing/2014/main" id="{8619D52B-9ED8-4FE6-9A74-C40CE93F9B9B}"/>
              </a:ext>
            </a:extLst>
          </p:cNvPr>
          <p:cNvSpPr/>
          <p:nvPr/>
        </p:nvSpPr>
        <p:spPr>
          <a:xfrm>
            <a:off x="366969" y="2939970"/>
            <a:ext cx="831011" cy="202557"/>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dobe Clean"/>
              <a:ea typeface="+mn-ea"/>
              <a:cs typeface="+mn-cs"/>
            </a:endParaRPr>
          </a:p>
        </p:txBody>
      </p:sp>
      <p:sp>
        <p:nvSpPr>
          <p:cNvPr id="18" name="Rectangle 17">
            <a:extLst>
              <a:ext uri="{FF2B5EF4-FFF2-40B4-BE49-F238E27FC236}">
                <a16:creationId xmlns:a16="http://schemas.microsoft.com/office/drawing/2014/main" id="{EF95EEB7-64FA-41AD-9695-88A92F639D43}"/>
              </a:ext>
            </a:extLst>
          </p:cNvPr>
          <p:cNvSpPr/>
          <p:nvPr/>
        </p:nvSpPr>
        <p:spPr>
          <a:xfrm>
            <a:off x="0" y="6531887"/>
            <a:ext cx="1076241" cy="3261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TextBox 20">
            <a:extLst>
              <a:ext uri="{FF2B5EF4-FFF2-40B4-BE49-F238E27FC236}">
                <a16:creationId xmlns:a16="http://schemas.microsoft.com/office/drawing/2014/main" id="{3A6DA2C8-9A2D-49D8-8D0E-635D6F899A5C}"/>
              </a:ext>
            </a:extLst>
          </p:cNvPr>
          <p:cNvSpPr txBox="1"/>
          <p:nvPr/>
        </p:nvSpPr>
        <p:spPr>
          <a:xfrm>
            <a:off x="276318" y="2781604"/>
            <a:ext cx="3518847" cy="2650854"/>
          </a:xfrm>
          <a:prstGeom prst="rect">
            <a:avLst/>
          </a:prstGeom>
          <a:noFill/>
        </p:spPr>
        <p:txBody>
          <a:bodyPr wrap="square" rtlCol="0">
            <a:spAutoFit/>
          </a:bodyPr>
          <a:lstStyle/>
          <a:p>
            <a:pPr>
              <a:lnSpc>
                <a:spcPct val="110000"/>
              </a:lnSpc>
              <a:spcAft>
                <a:spcPts val="800"/>
              </a:spcAft>
            </a:pPr>
            <a:r>
              <a:rPr lang="en-US" sz="1400">
                <a:latin typeface="+mj-lt"/>
              </a:rPr>
              <a:t>Alicia Sterling Beach</a:t>
            </a:r>
          </a:p>
          <a:p>
            <a:pPr>
              <a:lnSpc>
                <a:spcPct val="110000"/>
              </a:lnSpc>
              <a:spcAft>
                <a:spcPts val="800"/>
              </a:spcAft>
            </a:pPr>
            <a:r>
              <a:rPr lang="en-US" sz="1200">
                <a:solidFill>
                  <a:srgbClr val="000000"/>
                </a:solidFill>
                <a:latin typeface="Adobe Clean" panose="020B0503020404020204" pitchFamily="34" charset="0"/>
              </a:rP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lang="en-US" sz="1200" i="1" err="1">
                <a:solidFill>
                  <a:srgbClr val="000000"/>
                </a:solidFill>
                <a:latin typeface="Adobe Clean" panose="020B0503020404020204" pitchFamily="34" charset="0"/>
              </a:rPr>
              <a:t>artlifting.com</a:t>
            </a:r>
            <a:r>
              <a:rPr lang="en-US" sz="1200">
                <a:solidFill>
                  <a:srgbClr val="000000"/>
                </a:solidFill>
                <a:latin typeface="Adobe Clean" panose="020B0503020404020204" pitchFamily="34" charset="0"/>
              </a:rPr>
              <a:t>, a platform for artists impacted by housing insecurity and disabilities. In this piece, she combines symmetry and joyful colors to express balance, harmony, and spiritual attainment.</a:t>
            </a:r>
          </a:p>
        </p:txBody>
      </p:sp>
      <p:pic>
        <p:nvPicPr>
          <p:cNvPr id="22" name="Picture 21">
            <a:extLst>
              <a:ext uri="{FF2B5EF4-FFF2-40B4-BE49-F238E27FC236}">
                <a16:creationId xmlns:a16="http://schemas.microsoft.com/office/drawing/2014/main" id="{6EBE6EBC-1785-0D4B-8AAE-C5CED22B34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979" b="2977"/>
          <a:stretch/>
        </p:blipFill>
        <p:spPr>
          <a:xfrm>
            <a:off x="2746113" y="0"/>
            <a:ext cx="9442712" cy="6858000"/>
          </a:xfrm>
          <a:custGeom>
            <a:avLst/>
            <a:gdLst>
              <a:gd name="connsiteX0" fmla="*/ 0 w 9442711"/>
              <a:gd name="connsiteY0" fmla="*/ 0 h 6858000"/>
              <a:gd name="connsiteX1" fmla="*/ 9442711 w 9442711"/>
              <a:gd name="connsiteY1" fmla="*/ 0 h 6858000"/>
              <a:gd name="connsiteX2" fmla="*/ 9442711 w 9442711"/>
              <a:gd name="connsiteY2" fmla="*/ 6858000 h 6858000"/>
              <a:gd name="connsiteX3" fmla="*/ 2883096 w 94427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42711" h="6858000">
                <a:moveTo>
                  <a:pt x="0" y="0"/>
                </a:moveTo>
                <a:lnTo>
                  <a:pt x="9442711" y="0"/>
                </a:lnTo>
                <a:lnTo>
                  <a:pt x="9442711" y="6858000"/>
                </a:lnTo>
                <a:lnTo>
                  <a:pt x="2883096" y="6858000"/>
                </a:lnTo>
                <a:close/>
              </a:path>
            </a:pathLst>
          </a:custGeom>
        </p:spPr>
      </p:pic>
    </p:spTree>
    <p:extLst>
      <p:ext uri="{BB962C8B-B14F-4D97-AF65-F5344CB8AC3E}">
        <p14:creationId xmlns:p14="http://schemas.microsoft.com/office/powerpoint/2010/main" val="86269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DD1F-E37E-0027-D40F-59D3B3C9D40E}"/>
              </a:ext>
            </a:extLst>
          </p:cNvPr>
          <p:cNvSpPr>
            <a:spLocks noGrp="1"/>
          </p:cNvSpPr>
          <p:nvPr>
            <p:ph type="title"/>
          </p:nvPr>
        </p:nvSpPr>
        <p:spPr/>
        <p:txBody>
          <a:bodyPr/>
          <a:lstStyle/>
          <a:p>
            <a:r>
              <a:rPr lang="en-US"/>
              <a:t>About Me</a:t>
            </a:r>
          </a:p>
        </p:txBody>
      </p:sp>
      <p:sp>
        <p:nvSpPr>
          <p:cNvPr id="3" name="Content Placeholder 2">
            <a:extLst>
              <a:ext uri="{FF2B5EF4-FFF2-40B4-BE49-F238E27FC236}">
                <a16:creationId xmlns:a16="http://schemas.microsoft.com/office/drawing/2014/main" id="{B8C3888B-1CC1-B67B-A5BB-8C9FD867E1D7}"/>
              </a:ext>
            </a:extLst>
          </p:cNvPr>
          <p:cNvSpPr>
            <a:spLocks noGrp="1"/>
          </p:cNvSpPr>
          <p:nvPr>
            <p:ph idx="1"/>
          </p:nvPr>
        </p:nvSpPr>
        <p:spPr/>
        <p:txBody>
          <a:bodyPr/>
          <a:lstStyle/>
          <a:p>
            <a:pPr marL="9525" indent="0">
              <a:buNone/>
            </a:pPr>
            <a:r>
              <a:rPr lang="en-US"/>
              <a:t>Include a short slide on your background (e.g., academic trajectory and favorite hobbies).</a:t>
            </a:r>
          </a:p>
        </p:txBody>
      </p:sp>
    </p:spTree>
    <p:extLst>
      <p:ext uri="{BB962C8B-B14F-4D97-AF65-F5344CB8AC3E}">
        <p14:creationId xmlns:p14="http://schemas.microsoft.com/office/powerpoint/2010/main" val="116636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BF7-858D-58DE-907F-9D9CC5BBA4C5}"/>
              </a:ext>
            </a:extLst>
          </p:cNvPr>
          <p:cNvSpPr>
            <a:spLocks noGrp="1"/>
          </p:cNvSpPr>
          <p:nvPr>
            <p:ph type="title"/>
          </p:nvPr>
        </p:nvSpPr>
        <p:spPr/>
        <p:txBody>
          <a:bodyPr/>
          <a:lstStyle/>
          <a:p>
            <a:r>
              <a:rPr lang="en-US"/>
              <a:t>Project Teaser</a:t>
            </a:r>
          </a:p>
        </p:txBody>
      </p:sp>
      <p:sp>
        <p:nvSpPr>
          <p:cNvPr id="3" name="Content Placeholder 2">
            <a:extLst>
              <a:ext uri="{FF2B5EF4-FFF2-40B4-BE49-F238E27FC236}">
                <a16:creationId xmlns:a16="http://schemas.microsoft.com/office/drawing/2014/main" id="{C4B6B294-8F74-FB66-F3EF-52B3D69145DE}"/>
              </a:ext>
            </a:extLst>
          </p:cNvPr>
          <p:cNvSpPr>
            <a:spLocks noGrp="1"/>
          </p:cNvSpPr>
          <p:nvPr>
            <p:ph idx="1"/>
          </p:nvPr>
        </p:nvSpPr>
        <p:spPr/>
        <p:txBody>
          <a:bodyPr/>
          <a:lstStyle/>
          <a:p>
            <a:pPr marL="9525" indent="0">
              <a:buNone/>
            </a:pPr>
            <a:r>
              <a:rPr lang="en-US"/>
              <a:t>In a few sentences/images/animations, what is your project about?</a:t>
            </a:r>
          </a:p>
        </p:txBody>
      </p:sp>
    </p:spTree>
    <p:extLst>
      <p:ext uri="{BB962C8B-B14F-4D97-AF65-F5344CB8AC3E}">
        <p14:creationId xmlns:p14="http://schemas.microsoft.com/office/powerpoint/2010/main" val="400286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F310-78B4-B0CB-38F3-77994F6B38A3}"/>
              </a:ext>
            </a:extLst>
          </p:cNvPr>
          <p:cNvSpPr>
            <a:spLocks noGrp="1"/>
          </p:cNvSpPr>
          <p:nvPr>
            <p:ph type="ctrTitle"/>
          </p:nvPr>
        </p:nvSpPr>
        <p:spPr>
          <a:xfrm>
            <a:off x="795528" y="2798064"/>
            <a:ext cx="7632510" cy="1399032"/>
          </a:xfrm>
        </p:spPr>
        <p:txBody>
          <a:bodyPr/>
          <a:lstStyle/>
          <a:p>
            <a:r>
              <a:rPr lang="en-US"/>
              <a:t>Brief, High-Level Problem Statement or Research Question</a:t>
            </a:r>
          </a:p>
        </p:txBody>
      </p:sp>
    </p:spTree>
    <p:extLst>
      <p:ext uri="{BB962C8B-B14F-4D97-AF65-F5344CB8AC3E}">
        <p14:creationId xmlns:p14="http://schemas.microsoft.com/office/powerpoint/2010/main" val="16416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p:txBody>
          <a:bodyPr/>
          <a:lstStyle/>
          <a:p>
            <a:r>
              <a:rPr lang="en-US"/>
              <a:t>Feedback Request</a:t>
            </a:r>
          </a:p>
        </p:txBody>
      </p:sp>
      <p:sp>
        <p:nvSpPr>
          <p:cNvPr id="3" name="Content Placeholder 2">
            <a:extLst>
              <a:ext uri="{FF2B5EF4-FFF2-40B4-BE49-F238E27FC236}">
                <a16:creationId xmlns:a16="http://schemas.microsoft.com/office/drawing/2014/main" id="{EEB3BED1-38F6-E006-33BB-24BDF29CDF4C}"/>
              </a:ext>
            </a:extLst>
          </p:cNvPr>
          <p:cNvSpPr>
            <a:spLocks noGrp="1"/>
          </p:cNvSpPr>
          <p:nvPr>
            <p:ph idx="1"/>
          </p:nvPr>
        </p:nvSpPr>
        <p:spPr/>
        <p:txBody>
          <a:bodyPr vert="horz" lIns="45720" tIns="45720" rIns="45720" bIns="45720" rtlCol="0" anchor="t">
            <a:noAutofit/>
          </a:bodyPr>
          <a:lstStyle/>
          <a:p>
            <a:pPr marL="9525" indent="0">
              <a:buNone/>
            </a:pPr>
            <a:r>
              <a:rPr lang="en-US"/>
              <a:t>What feedback do you want to get from the audience? (only 2-3 brief questions, please!)</a:t>
            </a:r>
          </a:p>
          <a:p>
            <a:pPr marL="9525" indent="0">
              <a:buNone/>
            </a:pPr>
            <a:endParaRPr lang="en-US"/>
          </a:p>
          <a:p>
            <a:pPr marL="274320" indent="-264795"/>
            <a:r>
              <a:rPr lang="en-US"/>
              <a:t>Question 1</a:t>
            </a:r>
          </a:p>
          <a:p>
            <a:pPr marL="274320" indent="-264795"/>
            <a:r>
              <a:rPr lang="en-US"/>
              <a:t>Question 2</a:t>
            </a:r>
          </a:p>
          <a:p>
            <a:pPr marL="274320" indent="-264795"/>
            <a:r>
              <a:rPr lang="en-US"/>
              <a:t>Question 3</a:t>
            </a:r>
          </a:p>
          <a:p>
            <a:pPr marL="274320" indent="-264795"/>
            <a:endParaRPr lang="en-US"/>
          </a:p>
          <a:p>
            <a:pPr marL="9525" indent="0">
              <a:buNone/>
            </a:pPr>
            <a:r>
              <a:rPr lang="en-US" i="1"/>
              <a:t>This is good to have early in your talk so that the audience can watch with these questions in mind.</a:t>
            </a:r>
          </a:p>
          <a:p>
            <a:pPr marL="9525" indent="0">
              <a:buNone/>
            </a:pPr>
            <a:endParaRPr lang="en-US" i="1"/>
          </a:p>
          <a:p>
            <a:pPr marL="9525" indent="0">
              <a:buNone/>
            </a:pPr>
            <a:r>
              <a:rPr lang="en-US" i="1"/>
              <a:t>TIP: This is a great opportunity to work with your mentor to brainstorm what type of feedback would be most useful for you! </a:t>
            </a:r>
          </a:p>
          <a:p>
            <a:pPr marL="9525" indent="0">
              <a:buNone/>
            </a:pPr>
            <a:endParaRPr lang="en-US" i="1"/>
          </a:p>
          <a:p>
            <a:pPr marL="9525" indent="0">
              <a:buNone/>
            </a:pPr>
            <a:r>
              <a:rPr lang="en-US" i="1"/>
              <a:t>(OPTIONAL) It is useful to provide your username to encourage people to send feedback after the talk.</a:t>
            </a:r>
          </a:p>
        </p:txBody>
      </p:sp>
      <p:sp>
        <p:nvSpPr>
          <p:cNvPr id="6" name="TextBox 5">
            <a:extLst>
              <a:ext uri="{FF2B5EF4-FFF2-40B4-BE49-F238E27FC236}">
                <a16:creationId xmlns:a16="http://schemas.microsoft.com/office/drawing/2014/main" id="{17ABCCF0-F410-BEEC-37AE-81CC38B46C59}"/>
              </a:ext>
            </a:extLst>
          </p:cNvPr>
          <p:cNvSpPr txBox="1"/>
          <p:nvPr/>
        </p:nvSpPr>
        <p:spPr>
          <a:xfrm>
            <a:off x="9687559" y="440100"/>
            <a:ext cx="2199641" cy="369332"/>
          </a:xfrm>
          <a:prstGeom prst="rect">
            <a:avLst/>
          </a:prstGeom>
          <a:noFill/>
        </p:spPr>
        <p:txBody>
          <a:bodyPr wrap="none" rtlCol="0">
            <a:spAutoFit/>
          </a:bodyPr>
          <a:lstStyle/>
          <a:p>
            <a:r>
              <a:rPr lang="en-US">
                <a:solidFill>
                  <a:schemeClr val="accent6"/>
                </a:solidFill>
              </a:rPr>
              <a:t>@</a:t>
            </a:r>
            <a:r>
              <a:rPr lang="en-US" err="1">
                <a:solidFill>
                  <a:schemeClr val="accent6"/>
                </a:solidFill>
              </a:rPr>
              <a:t>yourSlackUsername</a:t>
            </a:r>
            <a:endParaRPr lang="en-US">
              <a:solidFill>
                <a:schemeClr val="accent6"/>
              </a:solidFill>
            </a:endParaRPr>
          </a:p>
        </p:txBody>
      </p:sp>
    </p:spTree>
    <p:extLst>
      <p:ext uri="{BB962C8B-B14F-4D97-AF65-F5344CB8AC3E}">
        <p14:creationId xmlns:p14="http://schemas.microsoft.com/office/powerpoint/2010/main" val="6230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70AA-95BA-6BBD-46E6-9CA69D62B396}"/>
              </a:ext>
            </a:extLst>
          </p:cNvPr>
          <p:cNvSpPr>
            <a:spLocks noGrp="1"/>
          </p:cNvSpPr>
          <p:nvPr>
            <p:ph type="title"/>
          </p:nvPr>
        </p:nvSpPr>
        <p:spPr/>
        <p:txBody>
          <a:bodyPr/>
          <a:lstStyle/>
          <a:p>
            <a:r>
              <a:rPr lang="en-US"/>
              <a:t>Related Work</a:t>
            </a:r>
          </a:p>
        </p:txBody>
      </p:sp>
      <p:sp>
        <p:nvSpPr>
          <p:cNvPr id="3" name="Content Placeholder 2">
            <a:extLst>
              <a:ext uri="{FF2B5EF4-FFF2-40B4-BE49-F238E27FC236}">
                <a16:creationId xmlns:a16="http://schemas.microsoft.com/office/drawing/2014/main" id="{D16C1C6C-4A7A-800E-B0D7-BF4AC8F8F513}"/>
              </a:ext>
            </a:extLst>
          </p:cNvPr>
          <p:cNvSpPr>
            <a:spLocks noGrp="1"/>
          </p:cNvSpPr>
          <p:nvPr>
            <p:ph idx="1"/>
          </p:nvPr>
        </p:nvSpPr>
        <p:spPr/>
        <p:txBody>
          <a:bodyPr/>
          <a:lstStyle/>
          <a:p>
            <a:pPr marL="9525" indent="0">
              <a:buNone/>
            </a:pPr>
            <a:r>
              <a:rPr lang="en-US" b="1"/>
              <a:t>You are building your work on the shoulders of giants. Who are those giants?</a:t>
            </a:r>
          </a:p>
          <a:p>
            <a:pPr marL="9525" indent="0">
              <a:buNone/>
            </a:pPr>
            <a:endParaRPr lang="en-US" b="1"/>
          </a:p>
          <a:p>
            <a:pPr marL="9525" indent="0">
              <a:buNone/>
            </a:pPr>
            <a:r>
              <a:rPr lang="en-US"/>
              <a:t>Real brief, the 1-2 most relevant pieces of related work to your project</a:t>
            </a:r>
          </a:p>
          <a:p>
            <a:pPr marL="9525" indent="0">
              <a:buNone/>
            </a:pPr>
            <a:endParaRPr lang="en-US"/>
          </a:p>
          <a:p>
            <a:pPr marL="9525" indent="0">
              <a:buNone/>
            </a:pPr>
            <a:r>
              <a:rPr lang="en-US"/>
              <a:t>Focus on </a:t>
            </a:r>
            <a:r>
              <a:rPr lang="en-US" i="1"/>
              <a:t>how </a:t>
            </a:r>
            <a:r>
              <a:rPr lang="en-US"/>
              <a:t>your work is different or what limitations of past work you plan to address</a:t>
            </a:r>
          </a:p>
        </p:txBody>
      </p:sp>
    </p:spTree>
    <p:extLst>
      <p:ext uri="{BB962C8B-B14F-4D97-AF65-F5344CB8AC3E}">
        <p14:creationId xmlns:p14="http://schemas.microsoft.com/office/powerpoint/2010/main" val="230681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E8DB-A3C6-2298-C480-77D62469A906}"/>
              </a:ext>
            </a:extLst>
          </p:cNvPr>
          <p:cNvSpPr>
            <a:spLocks noGrp="1"/>
          </p:cNvSpPr>
          <p:nvPr>
            <p:ph type="title"/>
          </p:nvPr>
        </p:nvSpPr>
        <p:spPr/>
        <p:txBody>
          <a:bodyPr/>
          <a:lstStyle/>
          <a:p>
            <a:r>
              <a:rPr lang="en-US"/>
              <a:t>Project Plan &amp; Timeline</a:t>
            </a:r>
          </a:p>
        </p:txBody>
      </p:sp>
      <p:sp>
        <p:nvSpPr>
          <p:cNvPr id="3" name="Content Placeholder 2">
            <a:extLst>
              <a:ext uri="{FF2B5EF4-FFF2-40B4-BE49-F238E27FC236}">
                <a16:creationId xmlns:a16="http://schemas.microsoft.com/office/drawing/2014/main" id="{EDDCD35E-851B-73EF-DD81-9D8BAD2B246D}"/>
              </a:ext>
            </a:extLst>
          </p:cNvPr>
          <p:cNvSpPr>
            <a:spLocks noGrp="1"/>
          </p:cNvSpPr>
          <p:nvPr>
            <p:ph idx="1"/>
          </p:nvPr>
        </p:nvSpPr>
        <p:spPr/>
        <p:txBody>
          <a:bodyPr/>
          <a:lstStyle/>
          <a:p>
            <a:pPr marL="9525" indent="0">
              <a:buNone/>
            </a:pPr>
            <a:r>
              <a:rPr lang="en-US" dirty="0"/>
              <a:t>What do you hope to accomplish?</a:t>
            </a:r>
          </a:p>
          <a:p>
            <a:pPr marL="9525" indent="0">
              <a:buNone/>
            </a:pPr>
            <a:endParaRPr lang="en-US" dirty="0"/>
          </a:p>
          <a:p>
            <a:pPr marL="9525" indent="0">
              <a:buNone/>
            </a:pPr>
            <a:r>
              <a:rPr lang="en-US" i="1" dirty="0"/>
              <a:t>Use these questions for guidance. You won’t have time to talk about everything, so decide what is most interesting and focus on that:</a:t>
            </a:r>
          </a:p>
          <a:p>
            <a:pPr marL="9525" indent="0">
              <a:buNone/>
            </a:pPr>
            <a:endParaRPr lang="en-US" i="1" dirty="0"/>
          </a:p>
          <a:p>
            <a:r>
              <a:rPr lang="en-US" dirty="0"/>
              <a:t>What aspects of the problem are you going to tackle first?</a:t>
            </a:r>
          </a:p>
          <a:p>
            <a:r>
              <a:rPr lang="en-US" dirty="0"/>
              <a:t>How are you thinking of solving the problem?</a:t>
            </a:r>
          </a:p>
          <a:p>
            <a:r>
              <a:rPr lang="en-US" dirty="0"/>
              <a:t>How will you validate that your solution works?</a:t>
            </a:r>
          </a:p>
          <a:p>
            <a:r>
              <a:rPr lang="en-US" dirty="0"/>
              <a:t>What are your target project outcomes?</a:t>
            </a:r>
          </a:p>
          <a:p>
            <a:endParaRPr lang="en-US" dirty="0"/>
          </a:p>
          <a:p>
            <a:pPr marL="9525" indent="0">
              <a:buNone/>
            </a:pPr>
            <a:r>
              <a:rPr lang="en-US" i="1" dirty="0"/>
              <a:t>TIP: Keep this visual!</a:t>
            </a:r>
          </a:p>
        </p:txBody>
      </p:sp>
    </p:spTree>
    <p:extLst>
      <p:ext uri="{BB962C8B-B14F-4D97-AF65-F5344CB8AC3E}">
        <p14:creationId xmlns:p14="http://schemas.microsoft.com/office/powerpoint/2010/main" val="307019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p:txBody>
          <a:bodyPr/>
          <a:lstStyle/>
          <a:p>
            <a:r>
              <a:rPr lang="en-US"/>
              <a:t>Discussion &amp; Questions</a:t>
            </a:r>
          </a:p>
        </p:txBody>
      </p:sp>
      <p:sp>
        <p:nvSpPr>
          <p:cNvPr id="3" name="Content Placeholder 2">
            <a:extLst>
              <a:ext uri="{FF2B5EF4-FFF2-40B4-BE49-F238E27FC236}">
                <a16:creationId xmlns:a16="http://schemas.microsoft.com/office/drawing/2014/main" id="{EEB3BED1-38F6-E006-33BB-24BDF29CDF4C}"/>
              </a:ext>
            </a:extLst>
          </p:cNvPr>
          <p:cNvSpPr>
            <a:spLocks noGrp="1"/>
          </p:cNvSpPr>
          <p:nvPr>
            <p:ph idx="1"/>
          </p:nvPr>
        </p:nvSpPr>
        <p:spPr/>
        <p:txBody>
          <a:bodyPr vert="horz" lIns="45720" tIns="45720" rIns="45720" bIns="45720" rtlCol="0" anchor="t">
            <a:noAutofit/>
          </a:bodyPr>
          <a:lstStyle/>
          <a:p>
            <a:pPr marL="9525" indent="0">
              <a:buNone/>
            </a:pPr>
            <a:r>
              <a:rPr lang="en-US" i="1"/>
              <a:t>Do not spend long talking on this slide; simply thank the audience and ask for questions/feedback.</a:t>
            </a:r>
            <a:endParaRPr lang="en-US"/>
          </a:p>
          <a:p>
            <a:pPr marL="9525" indent="0">
              <a:buNone/>
            </a:pPr>
            <a:endParaRPr lang="en-US"/>
          </a:p>
          <a:p>
            <a:pPr marL="9525" indent="0">
              <a:buNone/>
            </a:pPr>
            <a:r>
              <a:rPr lang="en-US"/>
              <a:t>Please copy again the questions you hoped to get feedback on:</a:t>
            </a:r>
          </a:p>
          <a:p>
            <a:pPr marL="274320" indent="-264795"/>
            <a:r>
              <a:rPr lang="en-US"/>
              <a:t>Question 1</a:t>
            </a:r>
          </a:p>
          <a:p>
            <a:pPr marL="274320" indent="-264795"/>
            <a:r>
              <a:rPr lang="en-US"/>
              <a:t>Question 2</a:t>
            </a:r>
          </a:p>
          <a:p>
            <a:pPr marL="274320" indent="-264795"/>
            <a:r>
              <a:rPr lang="en-US"/>
              <a:t>Question 3</a:t>
            </a:r>
          </a:p>
          <a:p>
            <a:pPr marL="9525" indent="0">
              <a:buNone/>
            </a:pPr>
            <a:endParaRPr lang="en-US" i="1"/>
          </a:p>
          <a:p>
            <a:pPr marL="9525" indent="0">
              <a:buNone/>
            </a:pPr>
            <a:r>
              <a:rPr lang="en-US" i="1"/>
              <a:t>TIP: Include some of your favorite visuals from the talk to prompt further questions/feedback. For all research talks, it is generally a good idea to make your final slide visually compelling to give the audience something to ponder over rather than ending on an entirely blank slide.</a:t>
            </a:r>
          </a:p>
          <a:p>
            <a:pPr marL="9525" indent="0">
              <a:buNone/>
            </a:pPr>
            <a:endParaRPr lang="en-US" i="1"/>
          </a:p>
          <a:p>
            <a:pPr marL="9525" indent="0">
              <a:buNone/>
            </a:pPr>
            <a:r>
              <a:rPr lang="en-US" i="1"/>
              <a:t>(OPTIONAL) It is useful to provide your username to encourage people to send feedback after the talk.</a:t>
            </a:r>
          </a:p>
        </p:txBody>
      </p:sp>
      <p:sp>
        <p:nvSpPr>
          <p:cNvPr id="6" name="TextBox 5">
            <a:extLst>
              <a:ext uri="{FF2B5EF4-FFF2-40B4-BE49-F238E27FC236}">
                <a16:creationId xmlns:a16="http://schemas.microsoft.com/office/drawing/2014/main" id="{17ABCCF0-F410-BEEC-37AE-81CC38B46C59}"/>
              </a:ext>
            </a:extLst>
          </p:cNvPr>
          <p:cNvSpPr txBox="1"/>
          <p:nvPr/>
        </p:nvSpPr>
        <p:spPr>
          <a:xfrm>
            <a:off x="9687559" y="440100"/>
            <a:ext cx="2199641" cy="369332"/>
          </a:xfrm>
          <a:prstGeom prst="rect">
            <a:avLst/>
          </a:prstGeom>
          <a:noFill/>
        </p:spPr>
        <p:txBody>
          <a:bodyPr wrap="none" rtlCol="0">
            <a:spAutoFit/>
          </a:bodyPr>
          <a:lstStyle/>
          <a:p>
            <a:r>
              <a:rPr lang="en-US">
                <a:solidFill>
                  <a:schemeClr val="accent6"/>
                </a:solidFill>
              </a:rPr>
              <a:t>@</a:t>
            </a:r>
            <a:r>
              <a:rPr lang="en-US" err="1">
                <a:solidFill>
                  <a:schemeClr val="accent6"/>
                </a:solidFill>
              </a:rPr>
              <a:t>yourSlackUsername</a:t>
            </a:r>
            <a:endParaRPr lang="en-US">
              <a:solidFill>
                <a:schemeClr val="accent6"/>
              </a:solidFill>
            </a:endParaRPr>
          </a:p>
        </p:txBody>
      </p:sp>
    </p:spTree>
    <p:extLst>
      <p:ext uri="{BB962C8B-B14F-4D97-AF65-F5344CB8AC3E}">
        <p14:creationId xmlns:p14="http://schemas.microsoft.com/office/powerpoint/2010/main" val="216590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FC8C3-DA26-5846-BE98-B0AA87F936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960" b="13960"/>
          <a:stretch/>
        </p:blipFill>
        <p:spPr>
          <a:xfrm>
            <a:off x="0" y="0"/>
            <a:ext cx="12188825" cy="6858000"/>
          </a:xfrm>
          <a:prstGeom prst="rect">
            <a:avLst/>
          </a:prstGeom>
        </p:spPr>
      </p:pic>
      <p:pic>
        <p:nvPicPr>
          <p:cNvPr id="6" name="Picture 5">
            <a:extLst>
              <a:ext uri="{FF2B5EF4-FFF2-40B4-BE49-F238E27FC236}">
                <a16:creationId xmlns:a16="http://schemas.microsoft.com/office/drawing/2014/main" id="{008C2E38-64D9-40A9-9F4E-1BC201C80C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3221" y="2960500"/>
            <a:ext cx="682381" cy="937000"/>
          </a:xfrm>
          <a:prstGeom prst="rect">
            <a:avLst/>
          </a:prstGeom>
          <a:effectLst>
            <a:outerShdw blurRad="311884" sx="97503" sy="97503" algn="ctr" rotWithShape="0">
              <a:prstClr val="black"/>
            </a:outerShdw>
          </a:effectLst>
        </p:spPr>
      </p:pic>
      <p:pic>
        <p:nvPicPr>
          <p:cNvPr id="10" name="Picture 9">
            <a:extLst>
              <a:ext uri="{FF2B5EF4-FFF2-40B4-BE49-F238E27FC236}">
                <a16:creationId xmlns:a16="http://schemas.microsoft.com/office/drawing/2014/main" id="{78238C36-A7D1-6040-8BB5-0FD1DD7C2B56}"/>
              </a:ext>
            </a:extLst>
          </p:cNvPr>
          <p:cNvPicPr>
            <a:picLocks noChangeAspect="1"/>
          </p:cNvPicPr>
          <p:nvPr/>
        </p:nvPicPr>
        <p:blipFill>
          <a:blip r:embed="rId4"/>
          <a:srcRect/>
          <a:stretch/>
        </p:blipFill>
        <p:spPr>
          <a:xfrm>
            <a:off x="341715" y="6059934"/>
            <a:ext cx="2317689" cy="509562"/>
          </a:xfrm>
          <a:prstGeom prst="rect">
            <a:avLst/>
          </a:prstGeom>
        </p:spPr>
      </p:pic>
    </p:spTree>
    <p:extLst>
      <p:ext uri="{BB962C8B-B14F-4D97-AF65-F5344CB8AC3E}">
        <p14:creationId xmlns:p14="http://schemas.microsoft.com/office/powerpoint/2010/main" val="17343135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1">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_community_art" id="{1B8D4ABF-3E90-F64D-A577-A10B7D93A722}" vid="{A0538381-EB70-814F-9CA3-52D7B3AA9D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Adobe Master 2021</Template>
  <TotalTime>0</TotalTime>
  <Words>508</Words>
  <Application>Microsoft Macintosh PowerPoint</Application>
  <PresentationFormat>Custom</PresentationFormat>
  <Paragraphs>53</Paragraphs>
  <Slides>10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Adobe Clean</vt:lpstr>
      <vt:lpstr>Adobe Clean ExtraBold</vt:lpstr>
      <vt:lpstr>Adobe Clean SemiLight</vt:lpstr>
      <vt:lpstr>Arial</vt:lpstr>
      <vt:lpstr>Calibri</vt:lpstr>
      <vt:lpstr>Wingdings</vt:lpstr>
      <vt:lpstr>Adobe Master 2021</vt:lpstr>
      <vt:lpstr>Community Title - Beach Adobe Clean ExtraBold, 36pt</vt:lpstr>
      <vt:lpstr>About Me</vt:lpstr>
      <vt:lpstr>Project Teaser</vt:lpstr>
      <vt:lpstr>Brief, High-Level Problem Statement or Research Question</vt:lpstr>
      <vt:lpstr>Feedback Request</vt:lpstr>
      <vt:lpstr>Related Work</vt:lpstr>
      <vt:lpstr>Project Plan &amp; Timeline</vt:lpstr>
      <vt:lpstr>Discussion &amp;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Title - Beach Adobe Clean ExtraBold, 36pt</dc:title>
  <dc:creator>Jane Hoffswell</dc:creator>
  <cp:lastModifiedBy>Jane Hoffswell</cp:lastModifiedBy>
  <cp:revision>1</cp:revision>
  <dcterms:created xsi:type="dcterms:W3CDTF">2023-04-26T16:06:16Z</dcterms:created>
  <dcterms:modified xsi:type="dcterms:W3CDTF">2023-05-26T22:26:55Z</dcterms:modified>
</cp:coreProperties>
</file>